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71" d="100"/>
          <a:sy n="71" d="100"/>
        </p:scale>
        <p:origin x="618" y="72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 /><Relationship Id="rId14" Type="http://schemas.openxmlformats.org/officeDocument/2006/relationships/tableStyles" Target="tableStyles.xml" /><Relationship Id="rId15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83E069C-29B5-44BD-BD6A-0A9085CEA468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F610B46-BCB3-49E5-B9F8-9AA2B6A51FD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83E069C-29B5-44BD-BD6A-0A9085CEA468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F610B46-BCB3-49E5-B9F8-9AA2B6A51FD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83E069C-29B5-44BD-BD6A-0A9085CEA468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F610B46-BCB3-49E5-B9F8-9AA2B6A51FD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83E069C-29B5-44BD-BD6A-0A9085CEA468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F610B46-BCB3-49E5-B9F8-9AA2B6A51FD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83E069C-29B5-44BD-BD6A-0A9085CEA468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F610B46-BCB3-49E5-B9F8-9AA2B6A51FD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83E069C-29B5-44BD-BD6A-0A9085CEA468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F610B46-BCB3-49E5-B9F8-9AA2B6A51FD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83E069C-29B5-44BD-BD6A-0A9085CEA468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F610B46-BCB3-49E5-B9F8-9AA2B6A51FD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83E069C-29B5-44BD-BD6A-0A9085CEA468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F610B46-BCB3-49E5-B9F8-9AA2B6A51FD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83E069C-29B5-44BD-BD6A-0A9085CEA468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F610B46-BCB3-49E5-B9F8-9AA2B6A51FD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83E069C-29B5-44BD-BD6A-0A9085CEA468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F610B46-BCB3-49E5-B9F8-9AA2B6A51FD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83E069C-29B5-44BD-BD6A-0A9085CEA468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F610B46-BCB3-49E5-B9F8-9AA2B6A51FD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E069C-29B5-44BD-BD6A-0A9085CEA468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610B46-BCB3-49E5-B9F8-9AA2B6A51FD9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s://rutube.ru/video/57692b272b9782a06fcb991771efbb74/?r=plemwd" TargetMode="Externa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 l="0" t="0" r="9893" b="0"/>
          <a:stretch/>
        </p:blipFill>
        <p:spPr bwMode="auto">
          <a:xfrm>
            <a:off x="0" y="0"/>
            <a:ext cx="12192000" cy="68582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960438"/>
            <a:ext cx="9144000" cy="1923210"/>
          </a:xfrm>
        </p:spPr>
        <p:txBody>
          <a:bodyPr/>
          <a:lstStyle/>
          <a:p>
            <a:pPr>
              <a:defRPr/>
            </a:pPr>
            <a:r>
              <a:rPr lang="ru-RU" b="1">
                <a:solidFill>
                  <a:srgbClr val="570505"/>
                </a:solidFill>
              </a:rPr>
              <a:t>«</a:t>
            </a:r>
            <a:r>
              <a:rPr lang="ru-RU" b="1">
                <a:solidFill>
                  <a:srgbClr val="570505"/>
                </a:solidFill>
              </a:rPr>
              <a:t>Киноуроки</a:t>
            </a:r>
            <a:r>
              <a:rPr lang="ru-RU" b="1">
                <a:solidFill>
                  <a:srgbClr val="570505"/>
                </a:solidFill>
              </a:rPr>
              <a:t> в школах России и мира»</a:t>
            </a:r>
            <a:endParaRPr lang="ru-RU" b="1">
              <a:solidFill>
                <a:srgbClr val="570505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429127"/>
            <a:ext cx="9560859" cy="1655762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3200" b="1">
                <a:solidFill>
                  <a:srgbClr val="6C0000"/>
                </a:solidFill>
              </a:rPr>
              <a:t>Тема:</a:t>
            </a:r>
            <a:r>
              <a:rPr lang="ru-RU" sz="3200">
                <a:solidFill>
                  <a:srgbClr val="6C0000"/>
                </a:solidFill>
              </a:rPr>
              <a:t> </a:t>
            </a:r>
            <a:r>
              <a:rPr lang="ru-RU" sz="3200" i="1">
                <a:solidFill>
                  <a:srgbClr val="6C0000"/>
                </a:solidFill>
              </a:rPr>
              <a:t>Добросовестность, усердие</a:t>
            </a:r>
            <a:endParaRPr/>
          </a:p>
          <a:p>
            <a:pPr algn="l">
              <a:defRPr/>
            </a:pPr>
            <a:endParaRPr lang="ru-RU" sz="3200">
              <a:solidFill>
                <a:srgbClr val="6C0000"/>
              </a:solidFill>
            </a:endParaRPr>
          </a:p>
          <a:p>
            <a:pPr algn="l">
              <a:defRPr/>
            </a:pPr>
            <a:r>
              <a:rPr lang="ru-RU" sz="3200" b="1">
                <a:solidFill>
                  <a:srgbClr val="6C0000"/>
                </a:solidFill>
              </a:rPr>
              <a:t>Фильм:</a:t>
            </a:r>
            <a:r>
              <a:rPr lang="ru-RU" sz="3200">
                <a:solidFill>
                  <a:srgbClr val="6C0000"/>
                </a:solidFill>
              </a:rPr>
              <a:t> </a:t>
            </a:r>
            <a:r>
              <a:rPr lang="ru-RU" sz="3200" i="1">
                <a:solidFill>
                  <a:srgbClr val="6C0000"/>
                </a:solidFill>
              </a:rPr>
              <a:t>«Редкий вид» режиссера Елены Дубровской</a:t>
            </a:r>
            <a:endParaRPr lang="ru-RU" sz="3200" i="1">
              <a:solidFill>
                <a:srgbClr val="6C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 l="0" t="0" r="9893" b="0"/>
          <a:stretch/>
        </p:blipFill>
        <p:spPr bwMode="auto">
          <a:xfrm>
            <a:off x="0" y="-254"/>
            <a:ext cx="12192000" cy="685825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447114" y="356568"/>
            <a:ext cx="11297770" cy="62190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>
                <a:solidFill>
                  <a:srgbClr val="6C0000"/>
                </a:solidFill>
              </a:rPr>
              <a:t>Ответьте на вопросы: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6. Кто учил немецкому юного разведчика?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       а) бабушка                  б) учитель                      в) отец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7. Что играл разведчик на инструменте, передавая информацию?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       а) вальс                       б) польку                        в) марш</a:t>
            </a:r>
            <a:endParaRPr lang="ru-RU" sz="2800">
              <a:solidFill>
                <a:srgbClr val="6C0000"/>
              </a:solidFill>
            </a:endParaRPr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8. Как звали девушку, которая написала книгу о фронтовике?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       а) Елена                      б) Виктория                    в) Алена</a:t>
            </a:r>
            <a:endParaRPr lang="ru-RU" sz="2800">
              <a:solidFill>
                <a:srgbClr val="6C0000"/>
              </a:solidFill>
            </a:endParaRPr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9. О каком сражении говорила детям Маргарита Александровна?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      а) Курская битва        б) Битва за Москву       в) Смоленское сражение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10. Напишите свое мнение, почему Федор назвал героиню фильма «редким видом»?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11. Где можно проявить свое усердие и добросовестность?</a:t>
            </a:r>
            <a:endParaRPr/>
          </a:p>
          <a:p>
            <a:pPr algn="l">
              <a:defRPr/>
            </a:pPr>
            <a:endParaRPr lang="ru-RU" sz="2800">
              <a:solidFill>
                <a:srgbClr val="6C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 l="0" t="0" r="9893" b="0"/>
          <a:stretch/>
        </p:blipFill>
        <p:spPr bwMode="auto">
          <a:xfrm>
            <a:off x="0" y="0"/>
            <a:ext cx="12192000" cy="685825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860611" y="1519708"/>
            <a:ext cx="10959353" cy="3361637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3200" b="1">
                <a:solidFill>
                  <a:srgbClr val="6C0000"/>
                </a:solidFill>
              </a:rPr>
              <a:t>Наверняка многие из вас задавали себе вопросы: </a:t>
            </a:r>
            <a:endParaRPr/>
          </a:p>
          <a:p>
            <a:pPr indent="712788" algn="l">
              <a:defRPr/>
            </a:pPr>
            <a:r>
              <a:rPr lang="ru-RU" sz="3200" i="1">
                <a:solidFill>
                  <a:srgbClr val="6C0000"/>
                </a:solidFill>
              </a:rPr>
              <a:t>Зачем придумали ходить в школу? </a:t>
            </a:r>
            <a:endParaRPr/>
          </a:p>
          <a:p>
            <a:pPr indent="712788" algn="l">
              <a:defRPr/>
            </a:pPr>
            <a:r>
              <a:rPr lang="ru-RU" sz="3200" i="1">
                <a:solidFill>
                  <a:srgbClr val="6C0000"/>
                </a:solidFill>
              </a:rPr>
              <a:t>Зачем учить все эти предметы? </a:t>
            </a:r>
            <a:endParaRPr/>
          </a:p>
          <a:p>
            <a:pPr indent="712788" algn="l">
              <a:defRPr/>
            </a:pPr>
            <a:r>
              <a:rPr lang="ru-RU" sz="3200" i="1">
                <a:solidFill>
                  <a:srgbClr val="6C0000"/>
                </a:solidFill>
              </a:rPr>
              <a:t>Как мне всё это пригодится в жизни? </a:t>
            </a:r>
            <a:endParaRPr/>
          </a:p>
          <a:p>
            <a:pPr algn="l">
              <a:defRPr/>
            </a:pPr>
            <a:r>
              <a:rPr lang="ru-RU" sz="3200">
                <a:solidFill>
                  <a:srgbClr val="6C0000"/>
                </a:solidFill>
              </a:rPr>
              <a:t>На самом деле, это очень хорошие вопросы, только если они задаются не капризным ребенком, а думающим человеком. И будет здорово, если вы на самом деле найдете для себя ответы на эти вопросы.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 l="0" t="0" r="9893" b="0"/>
          <a:stretch/>
        </p:blipFill>
        <p:spPr bwMode="auto">
          <a:xfrm>
            <a:off x="-1" y="0"/>
            <a:ext cx="12192000" cy="685825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91671" y="390092"/>
            <a:ext cx="11201400" cy="6145179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Дам вам небольшой толчок к размышлению. Давайте разберем на примере русского языка. </a:t>
            </a:r>
            <a:endParaRPr/>
          </a:p>
          <a:p>
            <a:pPr marL="712788" algn="l">
              <a:defRPr/>
            </a:pPr>
            <a:r>
              <a:rPr lang="ru-RU" sz="2800" i="1">
                <a:solidFill>
                  <a:srgbClr val="6C0000"/>
                </a:solidFill>
              </a:rPr>
              <a:t>Для чего его нужно изучать, если мы с вами и так говорим, общаемся на нём?</a:t>
            </a:r>
            <a:endParaRPr/>
          </a:p>
          <a:p>
            <a:pPr marL="712788" algn="l">
              <a:defRPr/>
            </a:pPr>
            <a:r>
              <a:rPr lang="ru-RU" sz="2800" i="1">
                <a:solidFill>
                  <a:srgbClr val="6C0000"/>
                </a:solidFill>
              </a:rPr>
              <a:t>Может достаточно научиться писать в начальной школе? </a:t>
            </a:r>
            <a:endParaRPr/>
          </a:p>
          <a:p>
            <a:pPr marL="712788" algn="l">
              <a:defRPr/>
            </a:pPr>
            <a:r>
              <a:rPr lang="ru-RU" sz="2800" i="1">
                <a:solidFill>
                  <a:srgbClr val="6C0000"/>
                </a:solidFill>
              </a:rPr>
              <a:t>Зачем все эти сложности изучения морфологии, фонетики, орфографии, пунктуации?</a:t>
            </a:r>
            <a:endParaRPr/>
          </a:p>
          <a:p>
            <a:pPr marL="712788" algn="l">
              <a:defRPr/>
            </a:pPr>
            <a:endParaRPr lang="ru-RU" sz="2800" i="1">
              <a:solidFill>
                <a:srgbClr val="6C0000"/>
              </a:solidFill>
            </a:endParaRPr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Дело в том, что язык, и не только русский, – это определенная кодовая система. Настоящее, глубокое изучение любого языка можно сравнить с компьютерной игрой – чтобы пройти сложный уровень, нужно найти ключи, разгадать коды, то есть внутренние глубинные смыслы, и тогда откроются для тебя новые пути, получишь что-то ценное.</a:t>
            </a:r>
            <a:endParaRPr lang="ru-RU" sz="2800" i="1">
              <a:solidFill>
                <a:srgbClr val="6C0000"/>
              </a:solidFill>
            </a:endParaRPr>
          </a:p>
          <a:p>
            <a:pPr algn="l">
              <a:defRPr/>
            </a:pPr>
            <a:r>
              <a:rPr lang="ru-RU" sz="2800" i="1">
                <a:solidFill>
                  <a:srgbClr val="6C0000"/>
                </a:solidFill>
              </a:rPr>
              <a:t>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 l="0" t="0" r="9893" b="0"/>
          <a:stretch/>
        </p:blipFill>
        <p:spPr bwMode="auto">
          <a:xfrm>
            <a:off x="0" y="0"/>
            <a:ext cx="12192000" cy="685825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495299" y="269130"/>
            <a:ext cx="11297770" cy="63333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>
                <a:solidFill>
                  <a:srgbClr val="6C0000"/>
                </a:solidFill>
              </a:rPr>
              <a:t>В языке есть и история, и география, и математика, и даже химия.</a:t>
            </a:r>
            <a:endParaRPr/>
          </a:p>
          <a:p>
            <a:pPr algn="l">
              <a:defRPr/>
            </a:pPr>
            <a:r>
              <a:rPr lang="ru-RU" sz="2800" i="1">
                <a:solidFill>
                  <a:srgbClr val="6C0000"/>
                </a:solidFill>
              </a:rPr>
              <a:t>История</a:t>
            </a:r>
            <a:r>
              <a:rPr lang="ru-RU" sz="2800">
                <a:solidFill>
                  <a:srgbClr val="6C0000"/>
                </a:solidFill>
              </a:rPr>
              <a:t> заключена в происхождении слов, изучением истории слов занимается наука этимология. Язык – живая система, постоянно развивается и меняется. Русский язык включает в себя заимствования – слова из других языков, и, если знать языковой принцип построения слов, можно определить: слово пришло к нам из другой страны или является исконно русским. 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Понимать принципы построения слов и речи в целом помогает </a:t>
            </a:r>
            <a:r>
              <a:rPr lang="ru-RU" sz="2800" i="1">
                <a:solidFill>
                  <a:srgbClr val="6C0000"/>
                </a:solidFill>
              </a:rPr>
              <a:t>математическое мышление</a:t>
            </a:r>
            <a:r>
              <a:rPr lang="ru-RU" sz="2800">
                <a:solidFill>
                  <a:srgbClr val="6C0000"/>
                </a:solidFill>
              </a:rPr>
              <a:t>.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Наука </a:t>
            </a:r>
            <a:r>
              <a:rPr lang="ru-RU" sz="2800" i="1">
                <a:solidFill>
                  <a:srgbClr val="6C0000"/>
                </a:solidFill>
              </a:rPr>
              <a:t>химия</a:t>
            </a:r>
            <a:r>
              <a:rPr lang="ru-RU" sz="2800">
                <a:solidFill>
                  <a:srgbClr val="6C0000"/>
                </a:solidFill>
              </a:rPr>
              <a:t> проявляется через смысл и значение слова: произнесенное слово вызывает определенную химическую реакцию в организме  человеке,  и  он  может  засмеяться  или  заплакать, вдохновиться или прийти в отчаянье. Слово как звуковая вибрация влияет на человека – это </a:t>
            </a:r>
            <a:r>
              <a:rPr lang="ru-RU" sz="2800" i="1">
                <a:solidFill>
                  <a:srgbClr val="6C0000"/>
                </a:solidFill>
              </a:rPr>
              <a:t>физика</a:t>
            </a:r>
            <a:r>
              <a:rPr lang="ru-RU" sz="2800">
                <a:solidFill>
                  <a:srgbClr val="6C0000"/>
                </a:solidFill>
              </a:rPr>
              <a:t>. Ученые выяснили, что слова влияют на человека даже на уровне клетки (</a:t>
            </a:r>
            <a:r>
              <a:rPr lang="ru-RU" sz="2800" i="1">
                <a:solidFill>
                  <a:srgbClr val="6C0000"/>
                </a:solidFill>
              </a:rPr>
              <a:t>биология</a:t>
            </a:r>
            <a:r>
              <a:rPr lang="ru-RU" sz="2800">
                <a:solidFill>
                  <a:srgbClr val="6C0000"/>
                </a:solidFill>
              </a:rPr>
              <a:t>) и генов (</a:t>
            </a:r>
            <a:r>
              <a:rPr lang="ru-RU" sz="2800" i="1">
                <a:solidFill>
                  <a:srgbClr val="6C0000"/>
                </a:solidFill>
              </a:rPr>
              <a:t>генетика</a:t>
            </a:r>
            <a:r>
              <a:rPr lang="ru-RU" sz="2800">
                <a:solidFill>
                  <a:srgbClr val="6C0000"/>
                </a:solidFill>
              </a:rPr>
              <a:t>).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 l="0" t="0" r="9893" b="0"/>
          <a:stretch/>
        </p:blipFill>
        <p:spPr bwMode="auto">
          <a:xfrm>
            <a:off x="0" y="0"/>
            <a:ext cx="12192000" cy="685825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75981" y="1022166"/>
            <a:ext cx="11297770" cy="523071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Мы уже говорили, что язык постоянно меняется, он может развиваться или даже деградировать, но множество слов и понятий сохраняются в нём и постоянно употребляются в речи.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Мы не задумываясь произносим эти коды. Из-за привычки перестаем обращать внимание на важные слова, мы их произносим автоматически.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Такими словами являются определения качеств человека: добро, ответственность, честность, совесть и другие. Сегодня мы посмотрим фильм, в котором раскрываются понятия добросовестность и усердие.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Давайте внимательно посмотрим на эти слова. Что они нам говорят о действии человека?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 l="0" t="0" r="9893" b="0"/>
          <a:stretch/>
        </p:blipFill>
        <p:spPr bwMode="auto">
          <a:xfrm>
            <a:off x="0" y="0"/>
            <a:ext cx="12192000" cy="685825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447114" y="813768"/>
            <a:ext cx="11297770" cy="5506350"/>
          </a:xfrm>
        </p:spPr>
        <p:txBody>
          <a:bodyPr>
            <a:noAutofit/>
          </a:bodyPr>
          <a:lstStyle/>
          <a:p>
            <a:pPr marL="3590925" indent="-3590925" algn="l">
              <a:defRPr/>
            </a:pPr>
            <a:r>
              <a:rPr lang="ru-RU" sz="3200" b="1">
                <a:solidFill>
                  <a:srgbClr val="6C0000"/>
                </a:solidFill>
              </a:rPr>
              <a:t>Добросовестность</a:t>
            </a:r>
            <a:r>
              <a:rPr lang="ru-RU" sz="2800">
                <a:solidFill>
                  <a:srgbClr val="6C0000"/>
                </a:solidFill>
              </a:rPr>
              <a:t> – это когда дело выполняется по совести, с чистой совестью, честно, во имя добра. 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Мы не всегда слышим голос совести или не всегда ему следуем. Постоянство голоса совести устремляет человека на утверждение добра, на дела во благо людей. У такого человека бескорыстные, благородные цели.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При  добросовестности  наши  мысли,  чувства,  стремления под руководством совести направлены к совершению полезного, доброго дела, и к выполнению его как можно лучше во имя людей, во имя будущего. Сделать хорошее дело так, чтобы совесть была чиста. В этом качестве проявляются и ответственность, и заботливость, и бескорыстие, и мы думаем не о себе, не о похвале или награде, а о том, чтобы сделать как можно лучше.</a:t>
            </a:r>
            <a:endParaRPr lang="ru-RU" sz="2800">
              <a:solidFill>
                <a:srgbClr val="6C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 l="0" t="0" r="9893" b="0"/>
          <a:stretch/>
        </p:blipFill>
        <p:spPr bwMode="auto">
          <a:xfrm>
            <a:off x="0" y="0"/>
            <a:ext cx="12192000" cy="685825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643216" y="1707967"/>
            <a:ext cx="11297770" cy="375154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3200" b="1">
                <a:solidFill>
                  <a:srgbClr val="6C0000"/>
                </a:solidFill>
              </a:rPr>
              <a:t>Усердие</a:t>
            </a:r>
            <a:r>
              <a:rPr lang="ru-RU" sz="2800">
                <a:solidFill>
                  <a:srgbClr val="6C0000"/>
                </a:solidFill>
              </a:rPr>
              <a:t> – корень «</a:t>
            </a:r>
            <a:r>
              <a:rPr lang="ru-RU" sz="2800">
                <a:solidFill>
                  <a:srgbClr val="6C0000"/>
                </a:solidFill>
              </a:rPr>
              <a:t>серд</a:t>
            </a:r>
            <a:r>
              <a:rPr lang="ru-RU" sz="2800">
                <a:solidFill>
                  <a:srgbClr val="6C0000"/>
                </a:solidFill>
              </a:rPr>
              <a:t>», значит, с участием сердца.</a:t>
            </a:r>
            <a:endParaRPr/>
          </a:p>
          <a:p>
            <a:pPr algn="l">
              <a:defRPr/>
            </a:pPr>
            <a:endParaRPr lang="ru-RU" sz="2800">
              <a:solidFill>
                <a:srgbClr val="6C0000"/>
              </a:solidFill>
            </a:endParaRPr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Это когда мы всем сердцем стремимся сделать каждое хорошее дело как можно лучше, с наилучшим результатом, проявляя старание, собранность, упорство, добросовестность, самоотверженность. Важна не только цель, но и какие средства выбраны. Мы проверяем, каковы наши мысли и действия у сердца.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 l="0" t="0" r="9893" b="0"/>
          <a:stretch/>
        </p:blipFill>
        <p:spPr bwMode="auto">
          <a:xfrm>
            <a:off x="0" y="-254"/>
            <a:ext cx="12192000" cy="685825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447114" y="1553357"/>
            <a:ext cx="11297770" cy="375154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>
                <a:solidFill>
                  <a:srgbClr val="6C0000"/>
                </a:solidFill>
              </a:rPr>
              <a:t>Сегодня мы смотрим фильм «Редкий вид» </a:t>
            </a:r>
            <a:endParaRPr/>
          </a:p>
          <a:p>
            <a:pPr>
              <a:defRPr/>
            </a:pPr>
            <a:r>
              <a:rPr lang="ru-RU" sz="2800" b="1">
                <a:solidFill>
                  <a:srgbClr val="6C0000"/>
                </a:solidFill>
              </a:rPr>
              <a:t>проекта «</a:t>
            </a:r>
            <a:r>
              <a:rPr lang="ru-RU" sz="2800" b="1">
                <a:solidFill>
                  <a:srgbClr val="6C0000"/>
                </a:solidFill>
              </a:rPr>
              <a:t>Киноуроки</a:t>
            </a:r>
            <a:r>
              <a:rPr lang="ru-RU" sz="2800" b="1">
                <a:solidFill>
                  <a:srgbClr val="6C0000"/>
                </a:solidFill>
              </a:rPr>
              <a:t> в школах России и мира», </a:t>
            </a:r>
            <a:endParaRPr/>
          </a:p>
          <a:p>
            <a:pPr>
              <a:defRPr/>
            </a:pPr>
            <a:r>
              <a:rPr lang="ru-RU" sz="2800" b="1">
                <a:solidFill>
                  <a:srgbClr val="6C0000"/>
                </a:solidFill>
              </a:rPr>
              <a:t>девиз которого «Я созидаю будущее».</a:t>
            </a:r>
            <a:endParaRPr/>
          </a:p>
          <a:p>
            <a:pPr>
              <a:defRPr/>
            </a:pPr>
            <a:endParaRPr lang="ru-RU" sz="2800" b="1">
              <a:solidFill>
                <a:srgbClr val="6C0000"/>
              </a:solidFill>
            </a:endParaRPr>
          </a:p>
          <a:p>
            <a:pPr>
              <a:defRPr/>
            </a:pPr>
            <a:r>
              <a:rPr lang="ru-RU" sz="2800" b="1">
                <a:solidFill>
                  <a:srgbClr val="6C0000"/>
                </a:solidFill>
              </a:rPr>
              <a:t>Смотрите внимательно, чтобы затем выполнить практическое задание по данному фильму.</a:t>
            </a:r>
            <a:endParaRPr/>
          </a:p>
        </p:txBody>
      </p:sp>
      <p:sp>
        <p:nvSpPr>
          <p:cNvPr id="2" name="Прямоугольник 1">
            <a:hlinkClick r:id="rId3"/>
          </p:cNvPr>
          <p:cNvSpPr/>
          <p:nvPr/>
        </p:nvSpPr>
        <p:spPr bwMode="auto">
          <a:xfrm>
            <a:off x="2272553" y="5298206"/>
            <a:ext cx="75034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>
                <a:solidFill>
                  <a:srgbClr val="6C0000"/>
                </a:solidFill>
              </a:rPr>
              <a:t>https://rutube.ru/video/57692b272b9782a06fcb991771efbb74/?r=plemwd</a:t>
            </a:r>
            <a:endParaRPr lang="ru-RU" sz="2400">
              <a:solidFill>
                <a:srgbClr val="6C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 l="0" t="0" r="9893" b="0"/>
          <a:stretch/>
        </p:blipFill>
        <p:spPr bwMode="auto">
          <a:xfrm>
            <a:off x="0" y="-254"/>
            <a:ext cx="12192000" cy="685825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447114" y="356568"/>
            <a:ext cx="11297770" cy="62190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>
                <a:solidFill>
                  <a:srgbClr val="6C0000"/>
                </a:solidFill>
              </a:rPr>
              <a:t>Ответьте на вопросы:</a:t>
            </a:r>
            <a:endParaRPr/>
          </a:p>
          <a:p>
            <a:pPr marL="514350" indent="-514350" algn="l">
              <a:buAutoNum type="arabicPeriod"/>
              <a:defRPr/>
            </a:pPr>
            <a:r>
              <a:rPr lang="ru-RU" sz="2800">
                <a:solidFill>
                  <a:srgbClr val="6C0000"/>
                </a:solidFill>
              </a:rPr>
              <a:t>Как звали главного героя?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       а) Саша                        б) Миша                          в) Федя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2. Сколько ему было лет, когда он пришел в партизанский отряд?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       а) 13                             б) 8                                   в) 10</a:t>
            </a:r>
            <a:endParaRPr lang="ru-RU" sz="2800">
              <a:solidFill>
                <a:srgbClr val="6C0000"/>
              </a:solidFill>
            </a:endParaRPr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3. В каком городе находится военно-исторический музей «Юные защитники Родины» и памятник «Сынам полков»?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       а) Саратов                  б)Курск                             в) Белгород</a:t>
            </a:r>
            <a:endParaRPr lang="ru-RU" sz="2800">
              <a:solidFill>
                <a:srgbClr val="6C0000"/>
              </a:solidFill>
            </a:endParaRPr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4. Продолжите фразу: Воздух любит …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      а) добрых                   б) дерзких                        в) смелых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5. На каком инструменте играл юный разведчик?</a:t>
            </a:r>
            <a:endParaRPr/>
          </a:p>
          <a:p>
            <a:pPr algn="l">
              <a:defRPr/>
            </a:pPr>
            <a:r>
              <a:rPr lang="ru-RU" sz="2800">
                <a:solidFill>
                  <a:srgbClr val="6C0000"/>
                </a:solidFill>
              </a:rPr>
              <a:t>      а) гармонь                  б) аккордеон                   в) баян</a:t>
            </a:r>
            <a:endParaRPr lang="ru-RU" sz="2800">
              <a:solidFill>
                <a:srgbClr val="6C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R7-Office/7.4.0.112</Application>
  <DocSecurity>0</DocSecurity>
  <PresentationFormat>Широкоэкранный</PresentationFormat>
  <Paragraphs>0</Paragraphs>
  <Slides>10</Slides>
  <Notes>10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«Киноуроки в школах России и мира»</dc:title>
  <dc:subject/>
  <dc:creator>Пользователь</dc:creator>
  <cp:keywords/>
  <dc:description/>
  <dc:identifier/>
  <dc:language/>
  <cp:lastModifiedBy>Пируза Байрамова</cp:lastModifiedBy>
  <cp:revision>12</cp:revision>
  <dcterms:created xsi:type="dcterms:W3CDTF">2024-05-12T12:41:29Z</dcterms:created>
  <dcterms:modified xsi:type="dcterms:W3CDTF">2024-05-13T04:49:53Z</dcterms:modified>
  <cp:category/>
  <cp:contentStatus/>
  <cp:version/>
</cp:coreProperties>
</file>